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96" r:id="rId3"/>
    <p:sldId id="259" r:id="rId4"/>
    <p:sldId id="260" r:id="rId5"/>
    <p:sldId id="262" r:id="rId6"/>
    <p:sldId id="257" r:id="rId7"/>
    <p:sldId id="286" r:id="rId8"/>
    <p:sldId id="297" r:id="rId9"/>
    <p:sldId id="284" r:id="rId10"/>
    <p:sldId id="295" r:id="rId11"/>
    <p:sldId id="263" r:id="rId12"/>
    <p:sldId id="279" r:id="rId13"/>
  </p:sldIdLst>
  <p:sldSz cx="9144000" cy="5143500" type="screen16x9"/>
  <p:notesSz cx="6858000" cy="9144000"/>
  <p:embeddedFontLst>
    <p:embeddedFont>
      <p:font typeface="Amatic SC" panose="00000500000000000000" pitchFamily="2" charset="0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erriweather" panose="00000500000000000000" pitchFamily="50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3E50"/>
    <a:srgbClr val="F5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624" autoAdjust="0"/>
  </p:normalViewPr>
  <p:slideViewPr>
    <p:cSldViewPr snapToGrid="0">
      <p:cViewPr>
        <p:scale>
          <a:sx n="90" d="100"/>
          <a:sy n="90" d="100"/>
        </p:scale>
        <p:origin x="144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g7085f372ae_1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7" name="Google Shape;2977;g7085f372ae_1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" name="Google Shape;214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3900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 err="1"/>
              <a:t>To</a:t>
            </a:r>
            <a:r>
              <a:rPr lang="nl-BE" dirty="0"/>
              <a:t> start, I want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ask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question; </a:t>
            </a:r>
            <a:r>
              <a:rPr lang="nl-BE" dirty="0" err="1"/>
              <a:t>why</a:t>
            </a:r>
            <a:r>
              <a:rPr lang="nl-BE" dirty="0"/>
              <a:t> THIS project?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My </a:t>
            </a:r>
            <a:r>
              <a:rPr lang="nl-BE" dirty="0" err="1"/>
              <a:t>initial</a:t>
            </a:r>
            <a:r>
              <a:rPr lang="nl-BE" dirty="0"/>
              <a:t> plan was </a:t>
            </a:r>
            <a:r>
              <a:rPr lang="nl-BE" dirty="0" err="1"/>
              <a:t>to</a:t>
            </a:r>
            <a:r>
              <a:rPr lang="nl-BE" dirty="0"/>
              <a:t> make a word </a:t>
            </a:r>
            <a:r>
              <a:rPr lang="nl-BE" dirty="0" err="1"/>
              <a:t>clock</a:t>
            </a:r>
            <a:r>
              <a:rPr lang="nl-BE" dirty="0"/>
              <a:t> like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QlockTwo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BIEGERT &amp; FUNK.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Mr Hilven </a:t>
            </a:r>
            <a:r>
              <a:rPr lang="nl-BE" dirty="0" err="1"/>
              <a:t>conviced</a:t>
            </a:r>
            <a:r>
              <a:rPr lang="nl-BE" dirty="0"/>
              <a:t> me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wordclock</a:t>
            </a:r>
            <a:r>
              <a:rPr lang="nl-BE" dirty="0"/>
              <a:t> </a:t>
            </a:r>
            <a:r>
              <a:rPr lang="nl-BE" dirty="0" err="1"/>
              <a:t>wasn’t</a:t>
            </a:r>
            <a:r>
              <a:rPr lang="nl-BE" dirty="0"/>
              <a:t> </a:t>
            </a:r>
            <a:r>
              <a:rPr lang="nl-BE" dirty="0" err="1"/>
              <a:t>challenging</a:t>
            </a:r>
            <a:r>
              <a:rPr lang="nl-BE" dirty="0"/>
              <a:t> </a:t>
            </a:r>
            <a:r>
              <a:rPr lang="nl-BE" dirty="0" err="1"/>
              <a:t>enough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this</a:t>
            </a:r>
            <a:r>
              <a:rPr lang="nl-BE" dirty="0"/>
              <a:t> course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proposed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soldering iron </a:t>
            </a:r>
            <a:r>
              <a:rPr lang="nl-BE" dirty="0" err="1"/>
              <a:t>cause</a:t>
            </a:r>
            <a:r>
              <a:rPr lang="nl-BE" dirty="0"/>
              <a:t> </a:t>
            </a:r>
            <a:r>
              <a:rPr lang="nl-BE" dirty="0" err="1"/>
              <a:t>its</a:t>
            </a:r>
            <a:r>
              <a:rPr lang="nl-BE" dirty="0"/>
              <a:t> </a:t>
            </a:r>
            <a:r>
              <a:rPr lang="nl-BE" dirty="0" err="1"/>
              <a:t>wider</a:t>
            </a:r>
            <a:r>
              <a:rPr lang="nl-BE" dirty="0"/>
              <a:t> range of </a:t>
            </a:r>
            <a:r>
              <a:rPr lang="nl-BE" dirty="0" err="1"/>
              <a:t>components</a:t>
            </a:r>
            <a:r>
              <a:rPr lang="nl-BE" dirty="0"/>
              <a:t>. 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 err="1"/>
              <a:t>When</a:t>
            </a:r>
            <a:r>
              <a:rPr lang="nl-BE" dirty="0"/>
              <a:t> I </a:t>
            </a:r>
            <a:r>
              <a:rPr lang="nl-BE" dirty="0" err="1"/>
              <a:t>thought</a:t>
            </a:r>
            <a:r>
              <a:rPr lang="nl-BE" dirty="0"/>
              <a:t> </a:t>
            </a:r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trough</a:t>
            </a:r>
            <a:r>
              <a:rPr lang="nl-BE" dirty="0"/>
              <a:t>, I set high goals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this</a:t>
            </a:r>
            <a:r>
              <a:rPr lang="nl-BE" dirty="0"/>
              <a:t> project, a </a:t>
            </a:r>
            <a:r>
              <a:rPr lang="nl-BE" dirty="0" err="1"/>
              <a:t>simple</a:t>
            </a:r>
            <a:r>
              <a:rPr lang="nl-BE" dirty="0"/>
              <a:t> copy/paste of </a:t>
            </a:r>
            <a:r>
              <a:rPr lang="nl-BE" dirty="0" err="1"/>
              <a:t>elektors</a:t>
            </a:r>
            <a:r>
              <a:rPr lang="nl-BE" dirty="0"/>
              <a:t> station </a:t>
            </a:r>
            <a:r>
              <a:rPr lang="nl-BE" dirty="0" err="1"/>
              <a:t>wasn’t</a:t>
            </a:r>
            <a:r>
              <a:rPr lang="nl-BE" dirty="0"/>
              <a:t> </a:t>
            </a:r>
            <a:r>
              <a:rPr lang="nl-BE" dirty="0" err="1"/>
              <a:t>challenging</a:t>
            </a:r>
            <a:r>
              <a:rPr lang="nl-BE" dirty="0"/>
              <a:t> </a:t>
            </a:r>
            <a:r>
              <a:rPr lang="nl-BE" dirty="0" err="1"/>
              <a:t>enough</a:t>
            </a:r>
            <a:r>
              <a:rPr lang="nl-BE" dirty="0"/>
              <a:t>.., I </a:t>
            </a:r>
            <a:r>
              <a:rPr lang="nl-BE" dirty="0" err="1"/>
              <a:t>thought</a:t>
            </a:r>
            <a:r>
              <a:rPr lang="nl-BE" dirty="0"/>
              <a:t> </a:t>
            </a:r>
            <a:r>
              <a:rPr lang="nl-BE" dirty="0">
                <a:sym typeface="Wingdings" panose="05000000000000000000" pitchFamily="2" charset="2"/>
              </a:rPr>
              <a:t>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" name="Google Shape;2250;gd2b3a775d7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1" name="Google Shape;2251;gd2b3a775d7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" name="Google Shape;2250;gd2b3a775d7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1" name="Google Shape;2251;gd2b3a775d7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356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gd2b3a775d7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" name="Google Shape;2212;gd2b3a775d7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 i="1">
                <a:solidFill>
                  <a:schemeClr val="accen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>
                <a:solidFill>
                  <a:schemeClr val="accen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>
                <a:solidFill>
                  <a:schemeClr val="accen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grpSp>
        <p:nvGrpSpPr>
          <p:cNvPr id="483" name="Google Shape;483;p4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484" name="Google Shape;484;p4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488" name="Google Shape;488;p4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509" name="Google Shape;509;p4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4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516" name="Google Shape;516;p4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30" name="Google Shape;530;p4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548" name="Google Shape;548;p4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874" name="Google Shape;874;p6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6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878" name="Google Shape;878;p6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6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882" name="Google Shape;882;p6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6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886" name="Google Shape;886;p6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6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890" name="Google Shape;890;p6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6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899" name="Google Shape;899;p6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6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908" name="Google Shape;908;p6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6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919" name="Google Shape;919;p6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6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922" name="Google Shape;922;p6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6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927" name="Google Shape;927;p6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6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9" name="Google Shape;1059;p6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60" name="Google Shape;1060;p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8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253" name="Google Shape;1253;p8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" name="Google Shape;1256;p8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257" name="Google Shape;1257;p8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8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261" name="Google Shape;1261;p8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8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265" name="Google Shape;1265;p8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8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269" name="Google Shape;1269;p8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8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278" name="Google Shape;1278;p8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8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287" name="Google Shape;1287;p8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8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298" name="Google Shape;1298;p8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8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301" name="Google Shape;1301;p8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8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306" name="Google Shape;1306;p8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6" name="Google Shape;1436;p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437" name="Google Shape;1437;p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E50"/>
        </a:solidFill>
        <a:effectLst/>
      </p:bgPr>
    </p:bg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ELECTRONICA-ICT</a:t>
            </a:r>
            <a:br>
              <a:rPr lang="en" sz="6000" dirty="0"/>
            </a:br>
            <a:r>
              <a:rPr lang="en" sz="4000" dirty="0"/>
              <a:t>Project ontwerpen</a:t>
            </a:r>
            <a:endParaRPr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5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8" name="Afbeelding 17" descr="Afbeelding met binnen, kist, accessoire&#10;&#10;Automatisch gegenereerde beschrijving">
            <a:extLst>
              <a:ext uri="{FF2B5EF4-FFF2-40B4-BE49-F238E27FC236}">
                <a16:creationId xmlns:a16="http://schemas.microsoft.com/office/drawing/2014/main" id="{C1806A9C-085F-3048-F24B-24D04EECF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75" y="2571750"/>
            <a:ext cx="3104157" cy="2356022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F82D6452-F947-D771-EF47-C7D139BC2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24214">
            <a:off x="871825" y="456"/>
            <a:ext cx="3471808" cy="2336815"/>
          </a:xfrm>
          <a:prstGeom prst="rect">
            <a:avLst/>
          </a:prstGeom>
        </p:spPr>
      </p:pic>
      <p:pic>
        <p:nvPicPr>
          <p:cNvPr id="20" name="Afbeelding 19" descr="Afbeelding met tekst, ventilator, apparaat&#10;&#10;Automatisch gegenereerde beschrijving">
            <a:extLst>
              <a:ext uri="{FF2B5EF4-FFF2-40B4-BE49-F238E27FC236}">
                <a16:creationId xmlns:a16="http://schemas.microsoft.com/office/drawing/2014/main" id="{BDB679A9-F84F-6001-807A-BD257DD52D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2030" y="102297"/>
            <a:ext cx="1691823" cy="2253535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381DCF98-71FF-B04B-CE1E-290476B535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9923" y="2080113"/>
            <a:ext cx="4199924" cy="314994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20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b="1" dirty="0"/>
              <a:t>Lectors</a:t>
            </a:r>
            <a:br>
              <a:rPr lang="nl-BE" b="1" dirty="0"/>
            </a:b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Patrick Hilven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Frederik Vreys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Ward Martens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Koen Gilissen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Dieter Vanrykel</a:t>
            </a:r>
            <a:endParaRPr dirty="0"/>
          </a:p>
        </p:txBody>
      </p:sp>
      <p:sp>
        <p:nvSpPr>
          <p:cNvPr id="1944" name="Google Shape;1944;p20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Special acknowledgements</a:t>
            </a:r>
            <a:endParaRPr dirty="0"/>
          </a:p>
        </p:txBody>
      </p:sp>
      <p:sp>
        <p:nvSpPr>
          <p:cNvPr id="1945" name="Google Shape;1945;p20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90418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Others</a:t>
            </a:r>
            <a:br>
              <a:rPr lang="en" b="1" dirty="0"/>
            </a:b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Wurth Elektronics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Last but NOT LEAST: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Vera Thysmans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Xavi &amp; Yade Nunez Thysmans</a:t>
            </a:r>
            <a:endParaRPr dirty="0"/>
          </a:p>
        </p:txBody>
      </p:sp>
      <p:sp>
        <p:nvSpPr>
          <p:cNvPr id="1946" name="Google Shape;1946;p2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E50"/>
        </a:solidFill>
        <a:effectLst/>
      </p:bgPr>
    </p:bg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6"/>
          <p:cNvSpPr txBox="1">
            <a:spLocks noGrp="1"/>
          </p:cNvSpPr>
          <p:nvPr>
            <p:ph type="ctrTitle" idx="4294967295"/>
          </p:nvPr>
        </p:nvSpPr>
        <p:spPr>
          <a:xfrm>
            <a:off x="1715250" y="1115044"/>
            <a:ext cx="57135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</a:rPr>
              <a:t>Thanks!</a:t>
            </a:r>
            <a:endParaRPr sz="4800" dirty="0">
              <a:solidFill>
                <a:schemeClr val="lt1"/>
              </a:solidFill>
            </a:endParaRPr>
          </a:p>
        </p:txBody>
      </p:sp>
      <p:sp>
        <p:nvSpPr>
          <p:cNvPr id="2143" name="Google Shape;2143;p36"/>
          <p:cNvSpPr txBox="1">
            <a:spLocks noGrp="1"/>
          </p:cNvSpPr>
          <p:nvPr>
            <p:ph type="subTitle" idx="4294967295"/>
          </p:nvPr>
        </p:nvSpPr>
        <p:spPr>
          <a:xfrm>
            <a:off x="1715250" y="1811363"/>
            <a:ext cx="5713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F5F6F7"/>
                </a:solidFill>
              </a:rPr>
              <a:t>Any questions?</a:t>
            </a:r>
            <a:endParaRPr sz="3600" b="1" dirty="0">
              <a:solidFill>
                <a:srgbClr val="F5F6F7"/>
              </a:solidFill>
            </a:endParaRPr>
          </a:p>
        </p:txBody>
      </p:sp>
      <p:sp>
        <p:nvSpPr>
          <p:cNvPr id="2144" name="Google Shape;2144;p36"/>
          <p:cNvSpPr txBox="1">
            <a:spLocks noGrp="1"/>
          </p:cNvSpPr>
          <p:nvPr>
            <p:ph type="body" idx="4294967295"/>
          </p:nvPr>
        </p:nvSpPr>
        <p:spPr>
          <a:xfrm>
            <a:off x="1715250" y="2697019"/>
            <a:ext cx="5713500" cy="9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5F6F7"/>
                </a:solidFill>
              </a:rPr>
              <a:t>You can find me at:</a:t>
            </a:r>
            <a:endParaRPr sz="1200" dirty="0">
              <a:solidFill>
                <a:srgbClr val="F5F6F7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800" dirty="0">
                <a:solidFill>
                  <a:srgbClr val="F5F6F7"/>
                </a:solidFill>
              </a:rPr>
              <a:t>github.com/</a:t>
            </a:r>
            <a:r>
              <a:rPr lang="nl-BE" sz="1800" dirty="0" err="1">
                <a:solidFill>
                  <a:srgbClr val="F5F6F7"/>
                </a:solidFill>
              </a:rPr>
              <a:t>Sicatriz</a:t>
            </a:r>
            <a:endParaRPr lang="nl-BE" sz="1800" dirty="0">
              <a:solidFill>
                <a:srgbClr val="F5F6F7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800" dirty="0" err="1">
                <a:solidFill>
                  <a:srgbClr val="F5F6F7"/>
                </a:solidFill>
              </a:rPr>
              <a:t>miguel.nunez</a:t>
            </a:r>
            <a:r>
              <a:rPr lang="en" sz="1800" dirty="0">
                <a:solidFill>
                  <a:srgbClr val="F5F6F7"/>
                </a:solidFill>
              </a:rPr>
              <a:t>@student.pxl.be</a:t>
            </a:r>
            <a:endParaRPr sz="1800" dirty="0">
              <a:solidFill>
                <a:srgbClr val="F5F6F7"/>
              </a:solidFill>
            </a:endParaRPr>
          </a:p>
        </p:txBody>
      </p:sp>
      <p:sp>
        <p:nvSpPr>
          <p:cNvPr id="2145" name="Google Shape;2145;p3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1715250" y="1457944"/>
            <a:ext cx="57135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Hello!</a:t>
            </a:r>
            <a:endParaRPr sz="4800"/>
          </a:p>
        </p:txBody>
      </p:sp>
      <p:sp>
        <p:nvSpPr>
          <p:cNvPr id="1906" name="Google Shape;1906;p15"/>
          <p:cNvSpPr txBox="1">
            <a:spLocks noGrp="1"/>
          </p:cNvSpPr>
          <p:nvPr>
            <p:ph type="subTitle" idx="4294967295"/>
          </p:nvPr>
        </p:nvSpPr>
        <p:spPr>
          <a:xfrm>
            <a:off x="1715250" y="2154263"/>
            <a:ext cx="5713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I am Miguel Nunez</a:t>
            </a:r>
            <a:endParaRPr sz="3600" b="1" dirty="0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715250" y="2811319"/>
            <a:ext cx="5713500" cy="20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800" dirty="0"/>
              <a:t>I </a:t>
            </a:r>
            <a:r>
              <a:rPr lang="nl-BE" sz="1800" dirty="0" err="1"/>
              <a:t>am</a:t>
            </a:r>
            <a:r>
              <a:rPr lang="nl-BE" sz="1800" dirty="0"/>
              <a:t> here </a:t>
            </a:r>
            <a:r>
              <a:rPr lang="nl-BE" sz="1800" dirty="0" err="1"/>
              <a:t>to</a:t>
            </a:r>
            <a:r>
              <a:rPr lang="nl-BE" sz="1800" dirty="0"/>
              <a:t> talk </a:t>
            </a:r>
            <a:r>
              <a:rPr lang="nl-BE" sz="1800" dirty="0" err="1"/>
              <a:t>about</a:t>
            </a:r>
            <a:r>
              <a:rPr lang="nl-BE" sz="1800" dirty="0"/>
              <a:t> </a:t>
            </a:r>
            <a:r>
              <a:rPr lang="nl-BE" sz="1800" dirty="0" err="1"/>
              <a:t>my</a:t>
            </a:r>
            <a:r>
              <a:rPr lang="nl-BE" sz="1800" dirty="0"/>
              <a:t> prototyping project.</a:t>
            </a:r>
            <a:endParaRPr sz="1800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You can find me at:</a:t>
            </a:r>
            <a:endParaRPr sz="1800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800" dirty="0"/>
              <a:t>github.com/Sicatriz</a:t>
            </a:r>
            <a:endParaRPr sz="1800" dirty="0"/>
          </a:p>
        </p:txBody>
      </p:sp>
      <p:pic>
        <p:nvPicPr>
          <p:cNvPr id="1908" name="Google Shape;1908;p15"/>
          <p:cNvPicPr preferRelativeResize="0"/>
          <p:nvPr/>
        </p:nvPicPr>
        <p:blipFill>
          <a:blip r:embed="rId3"/>
          <a:srcRect t="5000" b="5000"/>
          <a:stretch/>
        </p:blipFill>
        <p:spPr>
          <a:xfrm>
            <a:off x="3942900" y="628650"/>
            <a:ext cx="943800" cy="943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1901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E50"/>
        </a:solidFill>
        <a:effectLst/>
      </p:bgPr>
    </p:bg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915" name="Google Shape;1915;p16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this project?</a:t>
            </a:r>
            <a:endParaRPr dirty="0"/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17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“If your goals don’t scare you, they aren’t big enough.” </a:t>
            </a:r>
            <a:r>
              <a:rPr lang="en-US" sz="1600" dirty="0"/>
              <a:t>-Ellen J. Sirleaf</a:t>
            </a:r>
            <a:endParaRPr sz="1600" dirty="0"/>
          </a:p>
        </p:txBody>
      </p:sp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19"/>
          <p:cNvSpPr txBox="1">
            <a:spLocks noGrp="1"/>
          </p:cNvSpPr>
          <p:nvPr>
            <p:ph type="ctrTitle" idx="4294967295"/>
          </p:nvPr>
        </p:nvSpPr>
        <p:spPr>
          <a:xfrm>
            <a:off x="1374150" y="2806745"/>
            <a:ext cx="63957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7200" dirty="0">
                <a:solidFill>
                  <a:srgbClr val="FFFFFF"/>
                </a:solidFill>
              </a:rPr>
              <a:t>E</a:t>
            </a:r>
            <a:r>
              <a:rPr lang="en" sz="7200" dirty="0">
                <a:solidFill>
                  <a:srgbClr val="FFFFFF"/>
                </a:solidFill>
              </a:rPr>
              <a:t>xtra features</a:t>
            </a:r>
            <a:endParaRPr sz="7200" dirty="0">
              <a:solidFill>
                <a:srgbClr val="FFFFFF"/>
              </a:solidFill>
            </a:endParaRPr>
          </a:p>
        </p:txBody>
      </p:sp>
      <p:sp>
        <p:nvSpPr>
          <p:cNvPr id="1935" name="Google Shape;1935;p19"/>
          <p:cNvSpPr txBox="1">
            <a:spLocks noGrp="1"/>
          </p:cNvSpPr>
          <p:nvPr>
            <p:ph type="subTitle" idx="4294967295"/>
          </p:nvPr>
        </p:nvSpPr>
        <p:spPr>
          <a:xfrm>
            <a:off x="1336149" y="2154818"/>
            <a:ext cx="6395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dirty="0"/>
              <a:t>I would do</a:t>
            </a:r>
            <a:endParaRPr sz="2200" dirty="0"/>
          </a:p>
        </p:txBody>
      </p:sp>
      <p:sp>
        <p:nvSpPr>
          <p:cNvPr id="1936" name="Google Shape;1936;p19"/>
          <p:cNvSpPr/>
          <p:nvPr/>
        </p:nvSpPr>
        <p:spPr>
          <a:xfrm>
            <a:off x="3515725" y="299100"/>
            <a:ext cx="2123707" cy="1892065"/>
          </a:xfrm>
          <a:custGeom>
            <a:avLst/>
            <a:gdLst/>
            <a:ahLst/>
            <a:cxnLst/>
            <a:rect l="l" t="t" r="r" b="b"/>
            <a:pathLst>
              <a:path w="89712" h="82958" extrusionOk="0">
                <a:moveTo>
                  <a:pt x="52672" y="2049"/>
                </a:moveTo>
                <a:cubicBezTo>
                  <a:pt x="40979" y="2915"/>
                  <a:pt x="28376" y="5688"/>
                  <a:pt x="19269" y="13072"/>
                </a:cubicBezTo>
                <a:cubicBezTo>
                  <a:pt x="7810" y="22364"/>
                  <a:pt x="-450" y="41692"/>
                  <a:pt x="5574" y="55159"/>
                </a:cubicBezTo>
                <a:cubicBezTo>
                  <a:pt x="12935" y="71613"/>
                  <a:pt x="33988" y="83483"/>
                  <a:pt x="52004" y="82883"/>
                </a:cubicBezTo>
                <a:cubicBezTo>
                  <a:pt x="62654" y="82528"/>
                  <a:pt x="75555" y="78169"/>
                  <a:pt x="80730" y="68854"/>
                </a:cubicBezTo>
                <a:cubicBezTo>
                  <a:pt x="89352" y="53334"/>
                  <a:pt x="86569" y="30516"/>
                  <a:pt x="76722" y="15744"/>
                </a:cubicBezTo>
                <a:cubicBezTo>
                  <a:pt x="69002" y="4163"/>
                  <a:pt x="51061" y="-2643"/>
                  <a:pt x="37641" y="1047"/>
                </a:cubicBezTo>
                <a:cubicBezTo>
                  <a:pt x="22585" y="5187"/>
                  <a:pt x="4685" y="14958"/>
                  <a:pt x="898" y="30107"/>
                </a:cubicBezTo>
                <a:cubicBezTo>
                  <a:pt x="-3402" y="47308"/>
                  <a:pt x="8934" y="71200"/>
                  <a:pt x="25616" y="77205"/>
                </a:cubicBezTo>
                <a:cubicBezTo>
                  <a:pt x="45696" y="84433"/>
                  <a:pt x="76756" y="77025"/>
                  <a:pt x="86743" y="58165"/>
                </a:cubicBezTo>
                <a:cubicBezTo>
                  <a:pt x="93824" y="44791"/>
                  <a:pt x="86932" y="25486"/>
                  <a:pt x="77390" y="13740"/>
                </a:cubicBezTo>
                <a:cubicBezTo>
                  <a:pt x="74163" y="9767"/>
                  <a:pt x="71332" y="4292"/>
                  <a:pt x="66367" y="3051"/>
                </a:cubicBezTo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37" name="Google Shape;1937;p19"/>
          <p:cNvSpPr/>
          <p:nvPr/>
        </p:nvSpPr>
        <p:spPr>
          <a:xfrm>
            <a:off x="4139482" y="743625"/>
            <a:ext cx="867483" cy="1003003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1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1131750" y="827977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Soldering station</a:t>
            </a:r>
            <a:endParaRPr sz="3200" dirty="0"/>
          </a:p>
        </p:txBody>
      </p:sp>
      <p:sp>
        <p:nvSpPr>
          <p:cNvPr id="1897" name="Google Shape;1897;p14"/>
          <p:cNvSpPr txBox="1"/>
          <p:nvPr/>
        </p:nvSpPr>
        <p:spPr>
          <a:xfrm>
            <a:off x="1468516" y="1639499"/>
            <a:ext cx="2862900" cy="16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b="1" dirty="0" err="1">
                <a:solidFill>
                  <a:srgbClr val="F55D4B"/>
                </a:solidFill>
                <a:latin typeface="Merriweather"/>
                <a:ea typeface="Merriweather"/>
                <a:cs typeface="Merriweather"/>
                <a:sym typeface="Merriweather"/>
              </a:rPr>
              <a:t>Elektor</a:t>
            </a:r>
            <a:r>
              <a:rPr lang="nl-BE" sz="1200" b="1" dirty="0">
                <a:solidFill>
                  <a:srgbClr val="F55D4B"/>
                </a:solidFill>
                <a:latin typeface="Merriweather"/>
                <a:ea typeface="Merriweather"/>
                <a:cs typeface="Merriweather"/>
                <a:sym typeface="Merriweather"/>
              </a:rPr>
              <a:t> Magazine </a:t>
            </a:r>
            <a:r>
              <a:rPr lang="nl-BE" sz="1200" b="1" dirty="0" err="1">
                <a:solidFill>
                  <a:srgbClr val="F55D4B"/>
                </a:solidFill>
                <a:latin typeface="Merriweather"/>
                <a:ea typeface="Merriweather"/>
                <a:cs typeface="Merriweather"/>
                <a:sym typeface="Merriweather"/>
              </a:rPr>
              <a:t>key</a:t>
            </a:r>
            <a:r>
              <a:rPr lang="nl-BE" sz="1200" b="1" dirty="0">
                <a:solidFill>
                  <a:srgbClr val="F55D4B"/>
                </a:solidFill>
                <a:latin typeface="Merriweather"/>
                <a:ea typeface="Merriweather"/>
                <a:cs typeface="Merriweather"/>
                <a:sym typeface="Merriweather"/>
              </a:rPr>
              <a:t> features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Multiple irons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can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be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used</a:t>
            </a:r>
            <a:endParaRPr lang="nl-BE"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C++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coded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IC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7-segment display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3D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printed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enclosure</a:t>
            </a:r>
            <a:endParaRPr lang="nl-BE"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Temperature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control</a:t>
            </a:r>
            <a:endParaRPr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98" name="Google Shape;1898;p14"/>
          <p:cNvSpPr txBox="1"/>
          <p:nvPr/>
        </p:nvSpPr>
        <p:spPr>
          <a:xfrm>
            <a:off x="4718891" y="1639499"/>
            <a:ext cx="2988000" cy="16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b="1" dirty="0" err="1">
                <a:solidFill>
                  <a:srgbClr val="F55D4B"/>
                </a:solidFill>
                <a:latin typeface="Merriweather"/>
                <a:ea typeface="Merriweather"/>
                <a:cs typeface="Merriweather"/>
                <a:sym typeface="Merriweather"/>
              </a:rPr>
              <a:t>Desired</a:t>
            </a:r>
            <a:r>
              <a:rPr lang="nl-BE" sz="1200" b="1" dirty="0">
                <a:solidFill>
                  <a:srgbClr val="F55D4B"/>
                </a:solidFill>
                <a:latin typeface="Merriweather"/>
                <a:ea typeface="Merriweather"/>
                <a:cs typeface="Merriweather"/>
                <a:sym typeface="Merriweather"/>
              </a:rPr>
              <a:t> extra features </a:t>
            </a:r>
            <a:endParaRPr sz="1200" dirty="0">
              <a:solidFill>
                <a:srgbClr val="F55D4B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Fan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to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extrude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solder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fumes</a:t>
            </a:r>
            <a:endParaRPr lang="nl-BE"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Manipulation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of C++ code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for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fan speed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regulation</a:t>
            </a:r>
            <a:endParaRPr lang="nl-BE"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LED light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to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illuminate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the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workpiece</a:t>
            </a:r>
            <a:endParaRPr lang="nl-BE"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Durable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,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solid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and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heat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resistant</a:t>
            </a:r>
            <a:r>
              <a:rPr lang="nl-BE" sz="1200" dirty="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enclosure</a:t>
            </a:r>
            <a:endParaRPr sz="1200" dirty="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p43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PCB</a:t>
            </a:r>
            <a:endParaRPr dirty="0"/>
          </a:p>
        </p:txBody>
      </p:sp>
      <p:sp>
        <p:nvSpPr>
          <p:cNvPr id="2254" name="Google Shape;2254;p4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55" name="Google Shape;2255;p43"/>
          <p:cNvSpPr/>
          <p:nvPr/>
        </p:nvSpPr>
        <p:spPr>
          <a:xfrm>
            <a:off x="1035000" y="1449675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POWER UNIT</a:t>
            </a:r>
            <a:endParaRPr b="1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3 power circuits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12V or 24V </a:t>
            </a:r>
            <a:br>
              <a:rPr lang="en" sz="1200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" sz="1200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12V</a:t>
            </a:r>
            <a:br>
              <a:rPr lang="en" sz="1200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" sz="1200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5V</a:t>
            </a:r>
            <a:b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endParaRPr lang="en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6" name="Google Shape;2256;p43"/>
          <p:cNvSpPr/>
          <p:nvPr/>
        </p:nvSpPr>
        <p:spPr>
          <a:xfrm>
            <a:off x="4651913" y="1449675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REGULATOR</a:t>
            </a:r>
            <a:endParaRPr b="1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Transistors</a:t>
            </a: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MOSFET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7" name="Google Shape;2257;p43"/>
          <p:cNvSpPr/>
          <p:nvPr/>
        </p:nvSpPr>
        <p:spPr>
          <a:xfrm>
            <a:off x="1035000" y="2901696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OPAMPS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AMPLIFIER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8" name="Google Shape;2258;p43"/>
          <p:cNvSpPr/>
          <p:nvPr/>
        </p:nvSpPr>
        <p:spPr>
          <a:xfrm>
            <a:off x="4651913" y="2901696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ATMEGA 4809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LOGIC and CONNECTORS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9" name="Google Shape;2259;p43"/>
          <p:cNvSpPr/>
          <p:nvPr/>
        </p:nvSpPr>
        <p:spPr>
          <a:xfrm>
            <a:off x="3511218" y="1759309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3"/>
          <p:cNvSpPr/>
          <p:nvPr/>
        </p:nvSpPr>
        <p:spPr>
          <a:xfrm rot="5400000">
            <a:off x="3655058" y="1759309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1" name="Google Shape;2261;p43"/>
          <p:cNvSpPr/>
          <p:nvPr/>
        </p:nvSpPr>
        <p:spPr>
          <a:xfrm rot="10800000">
            <a:off x="3655058" y="1904256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2" name="Google Shape;2262;p43"/>
          <p:cNvSpPr/>
          <p:nvPr/>
        </p:nvSpPr>
        <p:spPr>
          <a:xfrm rot="-5400000">
            <a:off x="3511218" y="1904256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3" name="Google Shape;2263;p43"/>
          <p:cNvSpPr/>
          <p:nvPr/>
        </p:nvSpPr>
        <p:spPr>
          <a:xfrm>
            <a:off x="4123112" y="2175625"/>
            <a:ext cx="86281" cy="40338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nl-BE" b="1" i="0" dirty="0">
                <a:ln>
                  <a:noFill/>
                </a:ln>
                <a:solidFill>
                  <a:schemeClr val="lt1"/>
                </a:solidFill>
                <a:latin typeface="Amatic SC"/>
              </a:rPr>
              <a:t>1</a:t>
            </a:r>
            <a:endParaRPr b="1" i="0" dirty="0">
              <a:ln>
                <a:noFill/>
              </a:ln>
              <a:solidFill>
                <a:schemeClr val="lt1"/>
              </a:solidFill>
              <a:latin typeface="Amatic SC"/>
            </a:endParaRPr>
          </a:p>
        </p:txBody>
      </p:sp>
      <p:sp>
        <p:nvSpPr>
          <p:cNvPr id="2264" name="Google Shape;2264;p43"/>
          <p:cNvSpPr/>
          <p:nvPr/>
        </p:nvSpPr>
        <p:spPr>
          <a:xfrm>
            <a:off x="4961733" y="2181999"/>
            <a:ext cx="211131" cy="40338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nl-BE" b="1" dirty="0">
                <a:solidFill>
                  <a:schemeClr val="lt1"/>
                </a:solidFill>
                <a:latin typeface="Amatic SC"/>
              </a:rPr>
              <a:t>2</a:t>
            </a:r>
            <a:endParaRPr b="1" i="0" dirty="0">
              <a:ln>
                <a:noFill/>
              </a:ln>
              <a:solidFill>
                <a:schemeClr val="lt1"/>
              </a:solidFill>
              <a:latin typeface="Amatic SC"/>
            </a:endParaRPr>
          </a:p>
        </p:txBody>
      </p:sp>
      <p:sp>
        <p:nvSpPr>
          <p:cNvPr id="2265" name="Google Shape;2265;p43"/>
          <p:cNvSpPr/>
          <p:nvPr/>
        </p:nvSpPr>
        <p:spPr>
          <a:xfrm>
            <a:off x="4094553" y="3089177"/>
            <a:ext cx="131574" cy="4089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nl-BE" b="1" dirty="0">
                <a:solidFill>
                  <a:schemeClr val="lt1"/>
                </a:solidFill>
                <a:latin typeface="Amatic SC"/>
              </a:rPr>
              <a:t>3</a:t>
            </a:r>
            <a:endParaRPr b="1" i="0" dirty="0">
              <a:ln>
                <a:noFill/>
              </a:ln>
              <a:solidFill>
                <a:schemeClr val="lt1"/>
              </a:solidFill>
              <a:latin typeface="Amatic SC"/>
            </a:endParaRPr>
          </a:p>
        </p:txBody>
      </p:sp>
      <p:sp>
        <p:nvSpPr>
          <p:cNvPr id="2266" name="Google Shape;2266;p43"/>
          <p:cNvSpPr/>
          <p:nvPr/>
        </p:nvSpPr>
        <p:spPr>
          <a:xfrm>
            <a:off x="5056079" y="3095551"/>
            <a:ext cx="110155" cy="38961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nl-BE" b="1" i="0" dirty="0">
                <a:ln>
                  <a:noFill/>
                </a:ln>
                <a:solidFill>
                  <a:schemeClr val="lt1"/>
                </a:solidFill>
                <a:latin typeface="Amatic SC"/>
              </a:rPr>
              <a:t>4</a:t>
            </a:r>
            <a:endParaRPr b="1" i="0" dirty="0">
              <a:ln>
                <a:noFill/>
              </a:ln>
              <a:solidFill>
                <a:schemeClr val="lt1"/>
              </a:solidFill>
              <a:latin typeface="Amatic S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p43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OTHERS</a:t>
            </a:r>
            <a:endParaRPr dirty="0"/>
          </a:p>
        </p:txBody>
      </p:sp>
      <p:sp>
        <p:nvSpPr>
          <p:cNvPr id="2254" name="Google Shape;2254;p4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255" name="Google Shape;2255;p43"/>
          <p:cNvSpPr/>
          <p:nvPr/>
        </p:nvSpPr>
        <p:spPr>
          <a:xfrm>
            <a:off x="1035000" y="1449675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DISPLAY</a:t>
            </a:r>
            <a:endParaRPr b="1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nl-BE" sz="1200" dirty="0" err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Sepa</a:t>
            </a:r>
            <a:r>
              <a:rPr lang="en" sz="1200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rate PCB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nl-BE" sz="1200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</a:t>
            </a:r>
            <a:r>
              <a:rPr lang="en" sz="1200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ith rotary encoder</a:t>
            </a:r>
            <a:b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endParaRPr lang="en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6" name="Google Shape;2256;p43"/>
          <p:cNvSpPr/>
          <p:nvPr/>
        </p:nvSpPr>
        <p:spPr>
          <a:xfrm>
            <a:off x="4651913" y="1449675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LED &amp; FAN</a:t>
            </a:r>
            <a:endParaRPr b="1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3th PCB</a:t>
            </a: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Fan needs PWM control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7" name="Google Shape;2257;p43"/>
          <p:cNvSpPr/>
          <p:nvPr/>
        </p:nvSpPr>
        <p:spPr>
          <a:xfrm>
            <a:off x="1035000" y="2901696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For electronics </a:t>
            </a:r>
            <a:r>
              <a:rPr lang="nl-BE" dirty="0" err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and</a:t>
            </a:r>
            <a:r>
              <a:rPr lang="nl-BE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soldering iron support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ENCLOSURE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8" name="Google Shape;2258;p43"/>
          <p:cNvSpPr/>
          <p:nvPr/>
        </p:nvSpPr>
        <p:spPr>
          <a:xfrm>
            <a:off x="4651913" y="2901696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 err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Manipulation</a:t>
            </a:r>
            <a:r>
              <a:rPr lang="nl-BE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of code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C++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9" name="Google Shape;2259;p43"/>
          <p:cNvSpPr/>
          <p:nvPr/>
        </p:nvSpPr>
        <p:spPr>
          <a:xfrm>
            <a:off x="3511218" y="1759309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3"/>
          <p:cNvSpPr/>
          <p:nvPr/>
        </p:nvSpPr>
        <p:spPr>
          <a:xfrm rot="5400000">
            <a:off x="3655058" y="1759309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1" name="Google Shape;2261;p43"/>
          <p:cNvSpPr/>
          <p:nvPr/>
        </p:nvSpPr>
        <p:spPr>
          <a:xfrm rot="10800000">
            <a:off x="3655058" y="1904256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2" name="Google Shape;2262;p43"/>
          <p:cNvSpPr/>
          <p:nvPr/>
        </p:nvSpPr>
        <p:spPr>
          <a:xfrm rot="-5400000">
            <a:off x="3511218" y="1904256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3" name="Google Shape;2263;p43"/>
          <p:cNvSpPr/>
          <p:nvPr/>
        </p:nvSpPr>
        <p:spPr>
          <a:xfrm>
            <a:off x="4123112" y="2175625"/>
            <a:ext cx="86281" cy="40338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nl-BE" b="1" i="0" dirty="0">
                <a:ln>
                  <a:noFill/>
                </a:ln>
                <a:solidFill>
                  <a:schemeClr val="lt1"/>
                </a:solidFill>
                <a:latin typeface="Amatic SC"/>
              </a:rPr>
              <a:t>1</a:t>
            </a:r>
            <a:endParaRPr b="1" i="0" dirty="0">
              <a:ln>
                <a:noFill/>
              </a:ln>
              <a:solidFill>
                <a:schemeClr val="lt1"/>
              </a:solidFill>
              <a:latin typeface="Amatic SC"/>
            </a:endParaRPr>
          </a:p>
        </p:txBody>
      </p:sp>
      <p:sp>
        <p:nvSpPr>
          <p:cNvPr id="2264" name="Google Shape;2264;p43"/>
          <p:cNvSpPr/>
          <p:nvPr/>
        </p:nvSpPr>
        <p:spPr>
          <a:xfrm>
            <a:off x="4961733" y="2181999"/>
            <a:ext cx="211131" cy="40338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nl-BE" b="1" dirty="0">
                <a:solidFill>
                  <a:schemeClr val="lt1"/>
                </a:solidFill>
                <a:latin typeface="Amatic SC"/>
              </a:rPr>
              <a:t>2</a:t>
            </a:r>
            <a:endParaRPr b="1" i="0" dirty="0">
              <a:ln>
                <a:noFill/>
              </a:ln>
              <a:solidFill>
                <a:schemeClr val="lt1"/>
              </a:solidFill>
              <a:latin typeface="Amatic SC"/>
            </a:endParaRPr>
          </a:p>
        </p:txBody>
      </p:sp>
      <p:sp>
        <p:nvSpPr>
          <p:cNvPr id="2265" name="Google Shape;2265;p43"/>
          <p:cNvSpPr/>
          <p:nvPr/>
        </p:nvSpPr>
        <p:spPr>
          <a:xfrm>
            <a:off x="4094553" y="3089177"/>
            <a:ext cx="131574" cy="4089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nl-BE" b="1" dirty="0">
                <a:solidFill>
                  <a:schemeClr val="lt1"/>
                </a:solidFill>
                <a:latin typeface="Amatic SC"/>
              </a:rPr>
              <a:t>3</a:t>
            </a:r>
            <a:endParaRPr b="1" i="0" dirty="0">
              <a:ln>
                <a:noFill/>
              </a:ln>
              <a:solidFill>
                <a:schemeClr val="lt1"/>
              </a:solidFill>
              <a:latin typeface="Amatic SC"/>
            </a:endParaRPr>
          </a:p>
        </p:txBody>
      </p:sp>
      <p:sp>
        <p:nvSpPr>
          <p:cNvPr id="2266" name="Google Shape;2266;p43"/>
          <p:cNvSpPr/>
          <p:nvPr/>
        </p:nvSpPr>
        <p:spPr>
          <a:xfrm>
            <a:off x="5056079" y="3095551"/>
            <a:ext cx="110155" cy="38961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nl-BE" b="1" i="0" dirty="0">
                <a:ln>
                  <a:noFill/>
                </a:ln>
                <a:solidFill>
                  <a:schemeClr val="lt1"/>
                </a:solidFill>
                <a:latin typeface="Amatic SC"/>
              </a:rPr>
              <a:t>4</a:t>
            </a:r>
            <a:endParaRPr b="1" i="0" dirty="0">
              <a:ln>
                <a:noFill/>
              </a:ln>
              <a:solidFill>
                <a:schemeClr val="lt1"/>
              </a:solidFill>
              <a:latin typeface="Amatic SC"/>
            </a:endParaRPr>
          </a:p>
        </p:txBody>
      </p:sp>
    </p:spTree>
    <p:extLst>
      <p:ext uri="{BB962C8B-B14F-4D97-AF65-F5344CB8AC3E}">
        <p14:creationId xmlns:p14="http://schemas.microsoft.com/office/powerpoint/2010/main" val="3276165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Google Shape;2214;p41"/>
          <p:cNvSpPr txBox="1">
            <a:spLocks noGrp="1"/>
          </p:cNvSpPr>
          <p:nvPr>
            <p:ph type="title"/>
          </p:nvPr>
        </p:nvSpPr>
        <p:spPr>
          <a:xfrm>
            <a:off x="1120826" y="324143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2215" name="Google Shape;2215;p4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216" name="Google Shape;2216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7" name="Google Shape;2217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18" name="Google Shape;2218;p41"/>
          <p:cNvGrpSpPr/>
          <p:nvPr/>
        </p:nvGrpSpPr>
        <p:grpSpPr>
          <a:xfrm rot="10800000">
            <a:off x="6950163" y="3649532"/>
            <a:ext cx="334744" cy="334744"/>
            <a:chOff x="1855667" y="1772729"/>
            <a:chExt cx="334744" cy="334744"/>
          </a:xfrm>
        </p:grpSpPr>
        <p:sp>
          <p:nvSpPr>
            <p:cNvPr id="2219" name="Google Shape;2219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0" name="Google Shape;2220;p41"/>
            <p:cNvSpPr/>
            <p:nvPr/>
          </p:nvSpPr>
          <p:spPr>
            <a:xfrm rot="10800000"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6</a:t>
              </a:r>
              <a:endParaRPr sz="6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21" name="Google Shape;2221;p41"/>
          <p:cNvGrpSpPr/>
          <p:nvPr/>
        </p:nvGrpSpPr>
        <p:grpSpPr>
          <a:xfrm rot="10800000">
            <a:off x="4934994" y="3656084"/>
            <a:ext cx="334744" cy="334744"/>
            <a:chOff x="3883742" y="1772729"/>
            <a:chExt cx="334744" cy="334744"/>
          </a:xfrm>
        </p:grpSpPr>
        <p:sp>
          <p:nvSpPr>
            <p:cNvPr id="2222" name="Google Shape;2222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3" name="Google Shape;2223;p41"/>
            <p:cNvSpPr/>
            <p:nvPr/>
          </p:nvSpPr>
          <p:spPr>
            <a:xfrm rot="10800000"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-BE" sz="600" dirty="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4</a:t>
              </a:r>
              <a:endParaRPr sz="6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24" name="Google Shape;2224;p41"/>
          <p:cNvGrpSpPr/>
          <p:nvPr/>
        </p:nvGrpSpPr>
        <p:grpSpPr>
          <a:xfrm rot="10800000">
            <a:off x="2815369" y="3652656"/>
            <a:ext cx="334744" cy="334744"/>
            <a:chOff x="5911817" y="1772729"/>
            <a:chExt cx="334744" cy="334744"/>
          </a:xfrm>
        </p:grpSpPr>
        <p:sp>
          <p:nvSpPr>
            <p:cNvPr id="2225" name="Google Shape;2225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6" name="Google Shape;2226;p41"/>
            <p:cNvSpPr/>
            <p:nvPr/>
          </p:nvSpPr>
          <p:spPr>
            <a:xfrm rot="10800000"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2</a:t>
              </a:r>
              <a:endParaRPr sz="6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27" name="Google Shape;2227;p41"/>
          <p:cNvGrpSpPr/>
          <p:nvPr/>
        </p:nvGrpSpPr>
        <p:grpSpPr>
          <a:xfrm rot="10800000">
            <a:off x="1855667" y="1766177"/>
            <a:ext cx="334744" cy="334744"/>
            <a:chOff x="6950142" y="3645628"/>
            <a:chExt cx="334744" cy="334744"/>
          </a:xfrm>
        </p:grpSpPr>
        <p:sp>
          <p:nvSpPr>
            <p:cNvPr id="2228" name="Google Shape;2228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9" name="Google Shape;2229;p41"/>
            <p:cNvSpPr/>
            <p:nvPr/>
          </p:nvSpPr>
          <p:spPr>
            <a:xfrm rot="10800000"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-BE" sz="600" dirty="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1</a:t>
              </a:r>
              <a:endParaRPr sz="6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30" name="Google Shape;2230;p41"/>
          <p:cNvGrpSpPr/>
          <p:nvPr/>
        </p:nvGrpSpPr>
        <p:grpSpPr>
          <a:xfrm rot="10800000">
            <a:off x="3890683" y="1780429"/>
            <a:ext cx="334744" cy="334744"/>
            <a:chOff x="4922067" y="3645628"/>
            <a:chExt cx="334744" cy="334744"/>
          </a:xfrm>
        </p:grpSpPr>
        <p:sp>
          <p:nvSpPr>
            <p:cNvPr id="2231" name="Google Shape;2231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32" name="Google Shape;2232;p41"/>
            <p:cNvSpPr/>
            <p:nvPr/>
          </p:nvSpPr>
          <p:spPr>
            <a:xfrm rot="10992617"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nl-BE" sz="600" dirty="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3</a:t>
              </a:r>
              <a:endParaRPr sz="6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33" name="Google Shape;2233;p41"/>
          <p:cNvGrpSpPr/>
          <p:nvPr/>
        </p:nvGrpSpPr>
        <p:grpSpPr>
          <a:xfrm rot="10800000">
            <a:off x="5911838" y="1766177"/>
            <a:ext cx="334744" cy="334744"/>
            <a:chOff x="2893992" y="3645628"/>
            <a:chExt cx="334744" cy="334744"/>
          </a:xfrm>
        </p:grpSpPr>
        <p:sp>
          <p:nvSpPr>
            <p:cNvPr id="2234" name="Google Shape;2234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35" name="Google Shape;2235;p41"/>
            <p:cNvSpPr/>
            <p:nvPr/>
          </p:nvSpPr>
          <p:spPr>
            <a:xfrm rot="10586034"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5</a:t>
              </a:r>
              <a:endParaRPr sz="6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2236" name="Google Shape;2236;p41"/>
          <p:cNvSpPr txBox="1"/>
          <p:nvPr/>
        </p:nvSpPr>
        <p:spPr>
          <a:xfrm>
            <a:off x="1171120" y="1156100"/>
            <a:ext cx="1703838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Find components in a market with supply chain issues</a:t>
            </a:r>
            <a:endParaRPr sz="12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37" name="Google Shape;2237;p41"/>
          <p:cNvSpPr txBox="1"/>
          <p:nvPr/>
        </p:nvSpPr>
        <p:spPr>
          <a:xfrm>
            <a:off x="3195893" y="1176904"/>
            <a:ext cx="172432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200" dirty="0" err="1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Create</a:t>
            </a:r>
            <a:r>
              <a:rPr lang="nl-BE" sz="12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nl-BE" sz="1200" dirty="0" err="1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flawless</a:t>
            </a:r>
            <a:r>
              <a:rPr lang="nl-BE" sz="12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 schematics </a:t>
            </a:r>
            <a:r>
              <a:rPr lang="nl-BE" sz="1200" dirty="0" err="1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and</a:t>
            </a:r>
            <a:r>
              <a:rPr lang="nl-BE" sz="12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 design a </a:t>
            </a:r>
            <a:r>
              <a:rPr lang="nl-BE" sz="1200" dirty="0" err="1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stable</a:t>
            </a:r>
            <a:r>
              <a:rPr lang="nl-BE" sz="12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 PCB</a:t>
            </a:r>
            <a:endParaRPr sz="12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38" name="Google Shape;2238;p41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Make my prototype build</a:t>
            </a:r>
            <a:endParaRPr sz="12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39" name="Google Shape;2239;p41"/>
          <p:cNvSpPr txBox="1"/>
          <p:nvPr/>
        </p:nvSpPr>
        <p:spPr>
          <a:xfrm>
            <a:off x="2120579" y="4063600"/>
            <a:ext cx="172432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Learn the software and build my libraries</a:t>
            </a:r>
            <a:endParaRPr sz="12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40" name="Google Shape;2240;p41"/>
          <p:cNvSpPr txBox="1"/>
          <p:nvPr/>
        </p:nvSpPr>
        <p:spPr>
          <a:xfrm>
            <a:off x="4240204" y="4063600"/>
            <a:ext cx="172432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Design an enclosure for the station with the additional features</a:t>
            </a:r>
            <a:endParaRPr sz="12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41" name="Google Shape;2241;p41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TROUBLE SHOOT IT</a:t>
            </a:r>
            <a:endParaRPr sz="16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0" name="Google Shape;2498;p49">
            <a:extLst>
              <a:ext uri="{FF2B5EF4-FFF2-40B4-BE49-F238E27FC236}">
                <a16:creationId xmlns:a16="http://schemas.microsoft.com/office/drawing/2014/main" id="{A28228E5-427E-7F97-266F-B76DBA3D83B4}"/>
              </a:ext>
            </a:extLst>
          </p:cNvPr>
          <p:cNvSpPr/>
          <p:nvPr/>
        </p:nvSpPr>
        <p:spPr>
          <a:xfrm>
            <a:off x="6921430" y="4568131"/>
            <a:ext cx="526267" cy="457479"/>
          </a:xfrm>
          <a:custGeom>
            <a:avLst/>
            <a:gdLst/>
            <a:ahLst/>
            <a:cxnLst/>
            <a:rect l="l" t="t" r="r" b="b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378</Words>
  <Application>Microsoft Office PowerPoint</Application>
  <PresentationFormat>Diavoorstelling (16:9)</PresentationFormat>
  <Paragraphs>107</Paragraphs>
  <Slides>12</Slides>
  <Notes>12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7" baseType="lpstr">
      <vt:lpstr>Arial</vt:lpstr>
      <vt:lpstr>Amatic SC</vt:lpstr>
      <vt:lpstr>Calibri</vt:lpstr>
      <vt:lpstr>Merriweather</vt:lpstr>
      <vt:lpstr>Nathaniel template</vt:lpstr>
      <vt:lpstr>ELECTRONICA-ICT Project ontwerpen</vt:lpstr>
      <vt:lpstr>Hello!</vt:lpstr>
      <vt:lpstr>1. Introduction</vt:lpstr>
      <vt:lpstr>PowerPoint-presentatie</vt:lpstr>
      <vt:lpstr>Extra features</vt:lpstr>
      <vt:lpstr>Soldering station</vt:lpstr>
      <vt:lpstr>Main PCB</vt:lpstr>
      <vt:lpstr>OTHERS</vt:lpstr>
      <vt:lpstr>Roadmap</vt:lpstr>
      <vt:lpstr>PowerPoint-presentatie</vt:lpstr>
      <vt:lpstr>Special acknowledgements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ELECTRONICA-ICT Project ontwerpen</dc:title>
  <cp:lastModifiedBy>Miguel Nunez</cp:lastModifiedBy>
  <cp:revision>2</cp:revision>
  <dcterms:modified xsi:type="dcterms:W3CDTF">2022-05-30T22:52:49Z</dcterms:modified>
</cp:coreProperties>
</file>